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6" r:id="rId3"/>
    <p:sldId id="287" r:id="rId4"/>
    <p:sldId id="279" r:id="rId5"/>
    <p:sldId id="282" r:id="rId6"/>
    <p:sldId id="258" r:id="rId7"/>
    <p:sldId id="259" r:id="rId8"/>
    <p:sldId id="260" r:id="rId9"/>
    <p:sldId id="261" r:id="rId10"/>
    <p:sldId id="275" r:id="rId11"/>
    <p:sldId id="288" r:id="rId12"/>
    <p:sldId id="284" r:id="rId13"/>
    <p:sldId id="280" r:id="rId14"/>
    <p:sldId id="283" r:id="rId15"/>
    <p:sldId id="285" r:id="rId16"/>
    <p:sldId id="281" r:id="rId17"/>
    <p:sldId id="286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9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EAA55-21A5-403C-9B57-1DE8AE581AE1}" type="datetimeFigureOut">
              <a:rPr lang="cs-CZ" smtClean="0"/>
              <a:t>31.3.2016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D7C4A-5594-4C02-BBB1-21B139C278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2103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D7C4A-5594-4C02-BBB1-21B139C2787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748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D7C4A-5594-4C02-BBB1-21B139C2787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1931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D7C4A-5594-4C02-BBB1-21B139C2787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6997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D7C4A-5594-4C02-BBB1-21B139C2787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8941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D7C4A-5594-4C02-BBB1-21B139C27879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2285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D7C4A-5594-4C02-BBB1-21B139C27879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8006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D7C4A-5594-4C02-BBB1-21B139C27879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8011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D7C4A-5594-4C02-BBB1-21B139C27879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6967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6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31.3.2016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31.3.2016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31.3.2016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31.3.2016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31.3.2016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31.3.2016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31.3.2016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31.3.2016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31.3.2016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1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31.3.2016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31.3.2016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31.3.2016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1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lidovky.cz/severni-korea-0da-/zpravy-svet.aspx?klic=21804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Svět po 2. světové válce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mtClean="0">
                <a:solidFill>
                  <a:schemeClr val="bg2">
                    <a:lumMod val="25000"/>
                  </a:schemeClr>
                </a:solidFill>
              </a:rPr>
              <a:t>Asie, </a:t>
            </a:r>
            <a:r>
              <a:rPr lang="cs-CZ" dirty="0" smtClean="0">
                <a:solidFill>
                  <a:schemeClr val="bg2">
                    <a:lumMod val="25000"/>
                  </a:schemeClr>
                </a:solidFill>
              </a:rPr>
              <a:t>Afrika</a:t>
            </a:r>
            <a:endParaRPr lang="cs-CZ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30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 txBox="1">
            <a:spLocks noGrp="1"/>
          </p:cNvSpPr>
          <p:nvPr>
            <p:ph sz="quarter" idx="4294967295"/>
          </p:nvPr>
        </p:nvSpPr>
        <p:spPr>
          <a:xfrm>
            <a:off x="611560" y="260648"/>
            <a:ext cx="7920880" cy="52322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cs-CZ" sz="2800" dirty="0">
                <a:solidFill>
                  <a:prstClr val="black"/>
                </a:solidFill>
                <a:ea typeface="+mj-ea"/>
                <a:cs typeface="+mj-cs"/>
              </a:rPr>
              <a:t>Vývoj v Africe a Asii</a:t>
            </a:r>
            <a:endParaRPr lang="cs-CZ" sz="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467544" y="980728"/>
            <a:ext cx="8280920" cy="55446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502920" indent="-457200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defRPr/>
            </a:pPr>
            <a:r>
              <a:rPr lang="cs-CZ" sz="2800" b="1" u="sng" dirty="0">
                <a:solidFill>
                  <a:srgbClr val="FF0000"/>
                </a:solidFill>
              </a:rPr>
              <a:t>Korea</a:t>
            </a:r>
            <a:endParaRPr lang="cs-CZ" sz="900" b="1" u="sng" dirty="0">
              <a:solidFill>
                <a:srgbClr val="FF0000"/>
              </a:solidFill>
            </a:endParaRPr>
          </a:p>
          <a:p>
            <a:pPr marL="50292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lang="cs-CZ" sz="2800" dirty="0" smtClean="0"/>
              <a:t>Po válce Korea rozdělená (hranice podél </a:t>
            </a:r>
            <a:r>
              <a:rPr lang="cs-CZ" sz="2800" dirty="0"/>
              <a:t>38. </a:t>
            </a:r>
            <a:r>
              <a:rPr lang="cs-CZ" sz="2800" dirty="0" smtClean="0"/>
              <a:t>rovnoběžky)</a:t>
            </a:r>
            <a:endParaRPr lang="cs-CZ" sz="2800" dirty="0"/>
          </a:p>
          <a:p>
            <a:r>
              <a:rPr lang="cs-CZ" sz="2800" dirty="0"/>
              <a:t>Dva státy – komunistický na severu a kapitalistický na </a:t>
            </a:r>
            <a:r>
              <a:rPr lang="cs-CZ" sz="2800" dirty="0" smtClean="0"/>
              <a:t>jihu</a:t>
            </a:r>
          </a:p>
          <a:p>
            <a:endParaRPr lang="cs-CZ" sz="2800" dirty="0"/>
          </a:p>
          <a:p>
            <a:pPr marL="502920" indent="-457200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defRPr/>
            </a:pPr>
            <a:r>
              <a:rPr lang="cs-CZ" sz="2800" u="sng" dirty="0" smtClean="0"/>
              <a:t>Korejská </a:t>
            </a:r>
            <a:r>
              <a:rPr lang="cs-CZ" sz="2800" u="sng" dirty="0"/>
              <a:t>válka:</a:t>
            </a:r>
          </a:p>
          <a:p>
            <a:pPr marL="50292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lang="cs-CZ" sz="2800" dirty="0" smtClean="0"/>
              <a:t>1950-1953</a:t>
            </a:r>
          </a:p>
          <a:p>
            <a:pPr marL="502920" lvl="1"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defRPr/>
            </a:pPr>
            <a:r>
              <a:rPr kumimoji="0" lang="cs-CZ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Jižní Korea (+USA)    </a:t>
            </a:r>
            <a:r>
              <a:rPr kumimoji="0" lang="cs-CZ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X   </a:t>
            </a:r>
            <a:r>
              <a:rPr kumimoji="0" lang="cs-CZ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Severní Korea (+SSSR)</a:t>
            </a:r>
          </a:p>
          <a:p>
            <a:pPr marL="502920" lvl="1"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defRPr/>
            </a:pPr>
            <a:r>
              <a:rPr lang="cs-CZ" sz="2800" dirty="0" smtClean="0"/>
              <a:t>snaha Severní Koreji o ovládnutí celého poloostrova a zavedení komunistické vlády</a:t>
            </a:r>
          </a:p>
          <a:p>
            <a:pPr marL="502920" lvl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defRPr/>
            </a:pPr>
            <a:r>
              <a:rPr kumimoji="0" lang="cs-CZ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pak smlouva o příměří, nyní napětí</a:t>
            </a:r>
          </a:p>
          <a:p>
            <a:pPr marL="502920" lvl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defRPr/>
            </a:pPr>
            <a:r>
              <a:rPr lang="cs-CZ" sz="2800" dirty="0" smtClean="0"/>
              <a:t>Severní Korea dnes </a:t>
            </a:r>
          </a:p>
          <a:p>
            <a:pPr marL="960120" lvl="2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defRPr/>
            </a:pPr>
            <a:r>
              <a:rPr lang="cs-CZ" sz="2800" dirty="0" smtClean="0"/>
              <a:t>nebezpečí, že má jaderné zbraně</a:t>
            </a:r>
          </a:p>
          <a:p>
            <a:pPr marL="960120" lvl="2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defRPr/>
            </a:pPr>
            <a:r>
              <a:rPr lang="cs-CZ" sz="2800" dirty="0" smtClean="0"/>
              <a:t>potlačování lidských práv</a:t>
            </a:r>
          </a:p>
          <a:p>
            <a:pPr marL="502920" lvl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defRPr/>
            </a:pP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U 101 přečíst</a:t>
            </a: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pPr marL="0" marR="0" lvl="0" indent="444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endParaRPr kumimoji="0" lang="cs-CZ" sz="2200" b="0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95273" y="6345324"/>
            <a:ext cx="23762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Zapíšeme</a:t>
            </a:r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226865"/>
            <a:ext cx="1216091" cy="81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790" y="2276872"/>
            <a:ext cx="1520428" cy="76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16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RVHP</a:t>
            </a:r>
          </a:p>
          <a:p>
            <a:pPr marL="0" indent="0">
              <a:buNone/>
            </a:pPr>
            <a:r>
              <a:rPr lang="cs-CZ" dirty="0" smtClean="0"/>
              <a:t>NATO</a:t>
            </a:r>
          </a:p>
          <a:p>
            <a:pPr marL="0" indent="0">
              <a:buNone/>
            </a:pPr>
            <a:r>
              <a:rPr lang="cs-CZ" dirty="0" smtClean="0"/>
              <a:t>VARŠAVSKÁ SMLOUVA</a:t>
            </a:r>
          </a:p>
          <a:p>
            <a:pPr marL="0" indent="0">
              <a:buNone/>
            </a:pPr>
            <a:r>
              <a:rPr lang="cs-CZ" dirty="0" smtClean="0"/>
              <a:t>EHS</a:t>
            </a:r>
          </a:p>
          <a:p>
            <a:pPr marL="0" indent="0">
              <a:buNone/>
            </a:pPr>
            <a:r>
              <a:rPr lang="cs-CZ" dirty="0" smtClean="0"/>
              <a:t>rozdíl – země západní Evropy, země východní Evropy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857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Čína</a:t>
            </a:r>
            <a:endParaRPr lang="cs-CZ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027" y="1600200"/>
            <a:ext cx="618194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76672"/>
            <a:ext cx="1224136" cy="81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641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Čína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Po válce dva proudy </a:t>
            </a:r>
          </a:p>
          <a:p>
            <a:pPr marL="400050" lvl="1" indent="0">
              <a:buNone/>
            </a:pPr>
            <a:r>
              <a:rPr lang="cs-CZ" dirty="0" smtClean="0"/>
              <a:t>nacionalistická strana </a:t>
            </a:r>
            <a:r>
              <a:rPr lang="cs-CZ" dirty="0" err="1" smtClean="0"/>
              <a:t>Kuomintang</a:t>
            </a:r>
            <a:r>
              <a:rPr lang="cs-CZ" dirty="0" smtClean="0"/>
              <a:t> </a:t>
            </a:r>
          </a:p>
          <a:p>
            <a:pPr marL="400050" lvl="1" indent="0">
              <a:buNone/>
            </a:pPr>
            <a:r>
              <a:rPr lang="cs-CZ" dirty="0" smtClean="0"/>
              <a:t>komunistická strana</a:t>
            </a:r>
          </a:p>
          <a:p>
            <a:pPr marL="0" indent="0">
              <a:buNone/>
            </a:pPr>
            <a:r>
              <a:rPr lang="cs-CZ" dirty="0" smtClean="0"/>
              <a:t>1946-49 válka </a:t>
            </a:r>
          </a:p>
          <a:p>
            <a:pPr marL="0" indent="0">
              <a:buNone/>
            </a:pPr>
            <a:r>
              <a:rPr lang="cs-CZ" dirty="0" err="1" smtClean="0"/>
              <a:t>Kuomintang</a:t>
            </a:r>
            <a:r>
              <a:rPr lang="cs-CZ" dirty="0" smtClean="0"/>
              <a:t> (+ USA) x komunisté (+ SSSR)</a:t>
            </a:r>
          </a:p>
          <a:p>
            <a:pPr marL="0" indent="0">
              <a:buNone/>
            </a:pPr>
            <a:r>
              <a:rPr lang="cs-CZ" dirty="0"/>
              <a:t>vítězství komunistů, v čele </a:t>
            </a:r>
            <a:r>
              <a:rPr lang="cs-CZ" dirty="0" err="1"/>
              <a:t>Mao</a:t>
            </a:r>
            <a:r>
              <a:rPr lang="cs-CZ" dirty="0"/>
              <a:t> </a:t>
            </a:r>
            <a:r>
              <a:rPr lang="cs-CZ" dirty="0" err="1"/>
              <a:t>Ce</a:t>
            </a:r>
            <a:r>
              <a:rPr lang="cs-CZ" dirty="0"/>
              <a:t>-tung</a:t>
            </a:r>
          </a:p>
          <a:p>
            <a:pPr marL="0" indent="0">
              <a:buNone/>
            </a:pPr>
            <a:endParaRPr lang="cs-CZ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92696"/>
            <a:ext cx="122555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350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Čína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nejprve spolupráce se SSSR, pak rozpory (Čína měla územní požadavky na SSSR a také jiné představy o hospodaření)</a:t>
            </a:r>
          </a:p>
          <a:p>
            <a:pPr marL="0" indent="0">
              <a:buNone/>
            </a:pPr>
            <a:r>
              <a:rPr lang="cs-CZ" dirty="0" smtClean="0"/>
              <a:t>v 60. letech tzv. kulturní revoluce – ničení kulturních památek, luxusních předmětů, hudebních nástrojů – rozvrácení hospodářství, vědy, kultury a školství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620688"/>
            <a:ext cx="1224136" cy="81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50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Čína dnes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Čína dominantním územním celkem východní Asie</a:t>
            </a:r>
          </a:p>
          <a:p>
            <a:pPr marL="0" indent="0">
              <a:buNone/>
            </a:pPr>
            <a:r>
              <a:rPr lang="cs-CZ" dirty="0"/>
              <a:t>v současné době na území Číny dva státy, Čínská lidová republika (ČLR) a Čínská republika na Tchaj-wanu</a:t>
            </a:r>
          </a:p>
          <a:p>
            <a:pPr marL="0" indent="0">
              <a:buNone/>
            </a:pPr>
            <a:r>
              <a:rPr lang="cs-CZ" dirty="0" smtClean="0"/>
              <a:t>1,35 </a:t>
            </a:r>
            <a:r>
              <a:rPr lang="cs-CZ" dirty="0" err="1" smtClean="0"/>
              <a:t>mililard</a:t>
            </a:r>
            <a:r>
              <a:rPr lang="cs-CZ" dirty="0" smtClean="0"/>
              <a:t> </a:t>
            </a:r>
            <a:r>
              <a:rPr lang="cs-CZ" dirty="0"/>
              <a:t>obyvatel - Čína nejlidnatější zemí světa</a:t>
            </a:r>
          </a:p>
          <a:p>
            <a:pPr marL="0" indent="0">
              <a:buNone/>
            </a:pPr>
            <a:r>
              <a:rPr lang="cs-CZ" dirty="0"/>
              <a:t>rozloha 9 632 940 km2 - třetí místo na světě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620688"/>
            <a:ext cx="1224136" cy="81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76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90065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cs-CZ" sz="2800" dirty="0">
                <a:solidFill>
                  <a:prstClr val="black"/>
                </a:solidFill>
                <a:ea typeface="+mn-ea"/>
                <a:cs typeface="+mn-cs"/>
              </a:rPr>
              <a:t>Vývoj v Africe a </a:t>
            </a:r>
            <a:r>
              <a:rPr lang="cs-CZ" sz="2800" dirty="0" smtClean="0">
                <a:solidFill>
                  <a:prstClr val="black"/>
                </a:solidFill>
                <a:ea typeface="+mn-ea"/>
                <a:cs typeface="+mn-cs"/>
              </a:rPr>
              <a:t>Asii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u="sng" dirty="0">
                <a:solidFill>
                  <a:srgbClr val="FF0000"/>
                </a:solidFill>
              </a:rPr>
              <a:t>Čína </a:t>
            </a:r>
          </a:p>
          <a:p>
            <a:pPr marL="0" indent="0">
              <a:buNone/>
            </a:pPr>
            <a:r>
              <a:rPr lang="cs-CZ" dirty="0" smtClean="0"/>
              <a:t>Po </a:t>
            </a:r>
            <a:r>
              <a:rPr lang="cs-CZ" dirty="0"/>
              <a:t>válce dva proudy </a:t>
            </a:r>
            <a:r>
              <a:rPr lang="cs-CZ" dirty="0" smtClean="0"/>
              <a:t>– válka (1946-49)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vítězství </a:t>
            </a:r>
            <a:r>
              <a:rPr lang="cs-CZ" dirty="0" smtClean="0"/>
              <a:t>komunistů, v čele </a:t>
            </a:r>
            <a:r>
              <a:rPr lang="cs-CZ" u="sng" dirty="0" err="1"/>
              <a:t>Mao</a:t>
            </a:r>
            <a:r>
              <a:rPr lang="cs-CZ" u="sng" dirty="0"/>
              <a:t> </a:t>
            </a:r>
            <a:r>
              <a:rPr lang="cs-CZ" u="sng" dirty="0" err="1"/>
              <a:t>Ce</a:t>
            </a:r>
            <a:r>
              <a:rPr lang="cs-CZ" u="sng" dirty="0"/>
              <a:t>-tung</a:t>
            </a:r>
          </a:p>
          <a:p>
            <a:pPr marL="0" indent="0">
              <a:buNone/>
            </a:pPr>
            <a:r>
              <a:rPr lang="cs-CZ" dirty="0"/>
              <a:t>nejprve spolupráce se SSSR, pak rozpory </a:t>
            </a:r>
            <a:endParaRPr lang="cs-CZ" dirty="0" smtClean="0"/>
          </a:p>
          <a:p>
            <a:pPr marL="0" indent="0">
              <a:buNone/>
            </a:pPr>
            <a:r>
              <a:rPr lang="cs-CZ" u="sng" dirty="0"/>
              <a:t>kulturní revoluce </a:t>
            </a:r>
            <a:r>
              <a:rPr lang="cs-CZ" dirty="0" smtClean="0"/>
              <a:t>(v </a:t>
            </a:r>
            <a:r>
              <a:rPr lang="cs-CZ" dirty="0"/>
              <a:t>60. </a:t>
            </a:r>
            <a:r>
              <a:rPr lang="cs-CZ" dirty="0" smtClean="0"/>
              <a:t>letech) – </a:t>
            </a:r>
            <a:r>
              <a:rPr lang="cs-CZ" dirty="0"/>
              <a:t>ničení kulturních památek, luxusních předmětů, hudebních nástrojů – rozvrácení hospodářství, vědy, kultury a </a:t>
            </a:r>
            <a:r>
              <a:rPr lang="cs-CZ" dirty="0" smtClean="0"/>
              <a:t>školství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165304"/>
            <a:ext cx="24018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620688"/>
            <a:ext cx="1224136" cy="81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199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u="sng" dirty="0"/>
              <a:t>Suezská </a:t>
            </a:r>
            <a:r>
              <a:rPr lang="cs-CZ" b="1" u="sng" dirty="0" smtClean="0"/>
              <a:t>krize</a:t>
            </a:r>
            <a:br>
              <a:rPr lang="cs-CZ" b="1" u="sng" dirty="0" smtClean="0"/>
            </a:br>
            <a:r>
              <a:rPr lang="cs-CZ" b="1" dirty="0" smtClean="0"/>
              <a:t>U 102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b="1" dirty="0" smtClean="0"/>
              <a:t>Proč měly SSSR i USA zájem o vývoj v Egyptě?</a:t>
            </a:r>
          </a:p>
          <a:p>
            <a:pPr marL="514350" indent="-514350">
              <a:buFont typeface="+mj-lt"/>
              <a:buAutoNum type="arabicPeriod"/>
            </a:pPr>
            <a:r>
              <a:rPr lang="cs-CZ" b="1" dirty="0" smtClean="0"/>
              <a:t>Proč budoval Egypt Asuánskou přehradu? </a:t>
            </a:r>
          </a:p>
          <a:p>
            <a:pPr marL="514350" indent="-514350">
              <a:buFont typeface="+mj-lt"/>
              <a:buAutoNum type="arabicPeriod"/>
            </a:pPr>
            <a:r>
              <a:rPr lang="cs-CZ" b="1" dirty="0" smtClean="0"/>
              <a:t>Kdo stavbu pomáhal financovat? Proč pomoc přestala?</a:t>
            </a:r>
          </a:p>
          <a:p>
            <a:pPr marL="514350" indent="-514350">
              <a:buFont typeface="+mj-lt"/>
              <a:buAutoNum type="arabicPeriod"/>
            </a:pPr>
            <a:r>
              <a:rPr lang="cs-CZ" b="1" dirty="0" smtClean="0"/>
              <a:t>Kde chtěl získat Egypt peníze? </a:t>
            </a:r>
          </a:p>
          <a:p>
            <a:pPr marL="514350" indent="-514350">
              <a:buFont typeface="+mj-lt"/>
              <a:buAutoNum type="arabicPeriod"/>
            </a:pPr>
            <a:r>
              <a:rPr lang="cs-CZ" b="1" dirty="0" smtClean="0"/>
              <a:t>Komu do té doby patřil Suez? </a:t>
            </a:r>
          </a:p>
          <a:p>
            <a:pPr marL="514350" indent="-514350">
              <a:buFont typeface="+mj-lt"/>
              <a:buAutoNum type="arabicPeriod"/>
            </a:pPr>
            <a:r>
              <a:rPr lang="cs-CZ" b="1" dirty="0" smtClean="0"/>
              <a:t>Jak se tyto státy bránily? Kdo jim pomáhal?</a:t>
            </a:r>
          </a:p>
          <a:p>
            <a:pPr marL="514350" indent="-514350">
              <a:buFont typeface="+mj-lt"/>
              <a:buAutoNum type="arabicPeriod"/>
            </a:pPr>
            <a:r>
              <a:rPr lang="cs-CZ" b="1" dirty="0" smtClean="0"/>
              <a:t>Jak spor dopadl? </a:t>
            </a:r>
            <a:endParaRPr lang="cs-CZ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165304"/>
            <a:ext cx="24018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284" y="548680"/>
            <a:ext cx="1477938" cy="985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613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Rozpad koloniálního systému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země získávaly samostatnost</a:t>
            </a:r>
          </a:p>
          <a:p>
            <a:pPr marL="0" indent="0">
              <a:buNone/>
            </a:pPr>
            <a:r>
              <a:rPr lang="cs-CZ" dirty="0" smtClean="0"/>
              <a:t>Atlas 46/2 a7 Asie – srovnat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Indie U 110 lišta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312" y="3231448"/>
            <a:ext cx="1392696" cy="928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56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prstClr val="black"/>
                </a:solidFill>
              </a:rPr>
              <a:t>Rozpad koloniálního systému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cs-CZ" dirty="0">
                <a:solidFill>
                  <a:prstClr val="black"/>
                </a:solidFill>
              </a:rPr>
              <a:t>Osamostatňování nutné, souhlasí s ním i koloniální </a:t>
            </a:r>
            <a:r>
              <a:rPr lang="cs-CZ" dirty="0" smtClean="0">
                <a:solidFill>
                  <a:prstClr val="black"/>
                </a:solidFill>
              </a:rPr>
              <a:t>mocnosti</a:t>
            </a:r>
          </a:p>
          <a:p>
            <a:pPr marL="0" lvl="0" indent="0">
              <a:buNone/>
            </a:pPr>
            <a:r>
              <a:rPr lang="cs-CZ" dirty="0" smtClean="0">
                <a:solidFill>
                  <a:prstClr val="black"/>
                </a:solidFill>
              </a:rPr>
              <a:t>Problémy </a:t>
            </a:r>
            <a:r>
              <a:rPr lang="cs-CZ" dirty="0">
                <a:solidFill>
                  <a:prstClr val="black"/>
                </a:solidFill>
              </a:rPr>
              <a:t>v dalších </a:t>
            </a:r>
            <a:r>
              <a:rPr lang="cs-CZ" dirty="0" smtClean="0">
                <a:solidFill>
                  <a:prstClr val="black"/>
                </a:solidFill>
              </a:rPr>
              <a:t>letech</a:t>
            </a:r>
          </a:p>
          <a:p>
            <a:pPr marL="857250" lvl="1" indent="-457200"/>
            <a:r>
              <a:rPr lang="cs-CZ" dirty="0" smtClean="0">
                <a:solidFill>
                  <a:prstClr val="black"/>
                </a:solidFill>
              </a:rPr>
              <a:t>Neschopnost nových států</a:t>
            </a:r>
            <a:endParaRPr lang="cs-CZ" dirty="0">
              <a:solidFill>
                <a:prstClr val="black"/>
              </a:solidFill>
            </a:endParaRPr>
          </a:p>
          <a:p>
            <a:pPr marL="857250" lvl="1" indent="-457200"/>
            <a:r>
              <a:rPr lang="cs-CZ" dirty="0" smtClean="0">
                <a:solidFill>
                  <a:prstClr val="black"/>
                </a:solidFill>
              </a:rPr>
              <a:t>Zasahování </a:t>
            </a:r>
            <a:r>
              <a:rPr lang="cs-CZ" dirty="0">
                <a:solidFill>
                  <a:prstClr val="black"/>
                </a:solidFill>
              </a:rPr>
              <a:t>velmocí (SSSR, USA) – snaha udržet vliv v novém státě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600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92696"/>
            <a:ext cx="26574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Vietnam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" y="1556792"/>
            <a:ext cx="6275040" cy="44973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A 58/11 a 7 Vietnam</a:t>
            </a:r>
          </a:p>
          <a:p>
            <a:pPr marL="0" indent="0">
              <a:buNone/>
            </a:pPr>
            <a:r>
              <a:rPr lang="cs-CZ" dirty="0" smtClean="0"/>
              <a:t>Komu toto území patřilo dříve? </a:t>
            </a:r>
          </a:p>
          <a:p>
            <a:pPr marL="0" indent="0">
              <a:buNone/>
            </a:pPr>
            <a:r>
              <a:rPr lang="cs-CZ" dirty="0" smtClean="0"/>
              <a:t>Které dva státy zde vznikly v roce 1954?</a:t>
            </a:r>
          </a:p>
          <a:p>
            <a:pPr marL="0" indent="0">
              <a:buNone/>
            </a:pPr>
            <a:r>
              <a:rPr lang="cs-CZ" dirty="0" smtClean="0"/>
              <a:t>sever – Vietnamská demokratická republika</a:t>
            </a:r>
          </a:p>
          <a:p>
            <a:pPr marL="0" indent="0">
              <a:buNone/>
            </a:pPr>
            <a:r>
              <a:rPr lang="cs-CZ" dirty="0" smtClean="0"/>
              <a:t>vláda komunistů</a:t>
            </a:r>
          </a:p>
          <a:p>
            <a:pPr marL="0" indent="0">
              <a:buNone/>
            </a:pPr>
            <a:r>
              <a:rPr lang="cs-CZ" dirty="0" smtClean="0"/>
              <a:t>Jih – vliv USA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rozpory způsobily později válku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919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Vývoj v Africe a Asii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7811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u="sng" dirty="0" smtClean="0">
                <a:solidFill>
                  <a:srgbClr val="FF0000"/>
                </a:solidFill>
              </a:rPr>
              <a:t>Dekolonizace</a:t>
            </a:r>
            <a:r>
              <a:rPr lang="cs-CZ" dirty="0" smtClean="0"/>
              <a:t> 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Africké a asijské kolonie získávaly samostatnost (rozvojové země)</a:t>
            </a:r>
          </a:p>
          <a:p>
            <a:pPr marL="0" indent="0">
              <a:buNone/>
            </a:pPr>
            <a:r>
              <a:rPr lang="cs-CZ" u="sng" dirty="0" smtClean="0">
                <a:solidFill>
                  <a:srgbClr val="FF0000"/>
                </a:solidFill>
              </a:rPr>
              <a:t>Indie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smtClean="0"/>
              <a:t>(kolonie VB) samostatná od r. 1947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Do osamostatňování zasahují </a:t>
            </a:r>
            <a:r>
              <a:rPr lang="cs-CZ" dirty="0"/>
              <a:t>velmocí (SSSR, USA) – snaha udržet vliv v novém </a:t>
            </a:r>
            <a:r>
              <a:rPr lang="cs-CZ" dirty="0" smtClean="0"/>
              <a:t>státě</a:t>
            </a:r>
          </a:p>
          <a:p>
            <a:pPr marL="0" indent="0">
              <a:buNone/>
            </a:pPr>
            <a:r>
              <a:rPr lang="cs-CZ" u="sng" dirty="0" smtClean="0">
                <a:solidFill>
                  <a:srgbClr val="FF0000"/>
                </a:solidFill>
              </a:rPr>
              <a:t>Vietnam</a:t>
            </a:r>
            <a:endParaRPr lang="cs-CZ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dirty="0" smtClean="0"/>
              <a:t>sever – vláda komunistů</a:t>
            </a:r>
          </a:p>
          <a:p>
            <a:pPr marL="0" indent="0">
              <a:buNone/>
            </a:pPr>
            <a:r>
              <a:rPr lang="cs-CZ" dirty="0" smtClean="0"/>
              <a:t>jih </a:t>
            </a:r>
            <a:r>
              <a:rPr lang="cs-CZ" dirty="0"/>
              <a:t>– vliv USA</a:t>
            </a:r>
          </a:p>
          <a:p>
            <a:pPr marL="0" indent="0">
              <a:buNone/>
            </a:pPr>
            <a:r>
              <a:rPr lang="cs-CZ" dirty="0"/>
              <a:t>rozpory způsobily později válku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021288"/>
            <a:ext cx="24018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49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Korea</a:t>
            </a:r>
            <a:endParaRPr lang="cs-CZ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81201" y="1746737"/>
            <a:ext cx="5556738" cy="3341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0677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3754760" cy="1143000"/>
          </a:xfrm>
        </p:spPr>
        <p:txBody>
          <a:bodyPr/>
          <a:lstStyle/>
          <a:p>
            <a:r>
              <a:rPr lang="cs-CZ" dirty="0" smtClean="0"/>
              <a:t>Rok 1945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5482952" cy="50691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 smtClean="0"/>
              <a:t>Korea součástí  Japonska – Japonsko poraženo </a:t>
            </a:r>
          </a:p>
          <a:p>
            <a:pPr marL="0" indent="0">
              <a:buNone/>
            </a:pPr>
            <a:r>
              <a:rPr lang="cs-CZ" dirty="0" smtClean="0"/>
              <a:t>Rudá </a:t>
            </a:r>
            <a:r>
              <a:rPr lang="cs-CZ" dirty="0"/>
              <a:t>armáda </a:t>
            </a:r>
            <a:r>
              <a:rPr lang="cs-CZ" dirty="0" smtClean="0"/>
              <a:t>se blížila ke Koreji – hrozí sovětská okupace </a:t>
            </a:r>
            <a:r>
              <a:rPr lang="cs-CZ" dirty="0"/>
              <a:t>celého </a:t>
            </a:r>
            <a:r>
              <a:rPr lang="cs-CZ" dirty="0" smtClean="0"/>
              <a:t>poloostrova</a:t>
            </a:r>
          </a:p>
          <a:p>
            <a:pPr marL="0" indent="0">
              <a:buNone/>
            </a:pPr>
            <a:r>
              <a:rPr lang="cs-CZ" dirty="0" smtClean="0"/>
              <a:t>Američané navrhli </a:t>
            </a:r>
            <a:r>
              <a:rPr lang="cs-CZ" dirty="0"/>
              <a:t>rozdělení Koreje podél 38. </a:t>
            </a:r>
            <a:r>
              <a:rPr lang="cs-CZ" dirty="0" smtClean="0"/>
              <a:t>rovnoběžky</a:t>
            </a:r>
          </a:p>
          <a:p>
            <a:pPr marL="0" indent="0">
              <a:buNone/>
            </a:pPr>
            <a:r>
              <a:rPr lang="cs-CZ" dirty="0" smtClean="0"/>
              <a:t>Dva </a:t>
            </a:r>
            <a:r>
              <a:rPr lang="cs-CZ" dirty="0"/>
              <a:t>státy </a:t>
            </a:r>
            <a:endParaRPr lang="cs-CZ" dirty="0" smtClean="0"/>
          </a:p>
          <a:p>
            <a:pPr marL="400050" lvl="1" indent="0">
              <a:buNone/>
            </a:pPr>
            <a:r>
              <a:rPr lang="cs-CZ" dirty="0" smtClean="0"/>
              <a:t>sever – komunistický </a:t>
            </a:r>
          </a:p>
          <a:p>
            <a:pPr marL="400050" lvl="1" indent="0">
              <a:buNone/>
            </a:pPr>
            <a:r>
              <a:rPr lang="cs-CZ" dirty="0" smtClean="0"/>
              <a:t>jih – kapitalistický </a:t>
            </a:r>
          </a:p>
          <a:p>
            <a:pPr marL="400050" lvl="1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Korejská válka 1950 </a:t>
            </a:r>
            <a:r>
              <a:rPr lang="cs-CZ" dirty="0"/>
              <a:t>až </a:t>
            </a:r>
            <a:r>
              <a:rPr lang="cs-CZ" dirty="0" smtClean="0"/>
              <a:t>1953</a:t>
            </a:r>
          </a:p>
          <a:p>
            <a:pPr marL="0" indent="0">
              <a:buNone/>
            </a:pPr>
            <a:r>
              <a:rPr lang="cs-CZ" dirty="0" smtClean="0"/>
              <a:t>Demilitarizované </a:t>
            </a:r>
            <a:r>
              <a:rPr lang="cs-CZ" dirty="0"/>
              <a:t>pásmo s nejpřísněji střeženou hranicí na </a:t>
            </a:r>
            <a:r>
              <a:rPr lang="cs-CZ" dirty="0" smtClean="0"/>
              <a:t>světě</a:t>
            </a:r>
          </a:p>
          <a:p>
            <a:pPr marL="0" indent="0">
              <a:buNone/>
            </a:pPr>
            <a:r>
              <a:rPr lang="cs-CZ" dirty="0"/>
              <a:t>Jižní Korea </a:t>
            </a:r>
            <a:r>
              <a:rPr lang="cs-CZ" dirty="0" smtClean="0"/>
              <a:t>rozmach a demokratizace</a:t>
            </a:r>
          </a:p>
          <a:p>
            <a:pPr marL="0" indent="0">
              <a:buNone/>
            </a:pPr>
            <a:r>
              <a:rPr lang="cs-CZ" dirty="0"/>
              <a:t>Severní </a:t>
            </a:r>
            <a:r>
              <a:rPr lang="cs-CZ" dirty="0" smtClean="0"/>
              <a:t>Korea problémy, země závislá </a:t>
            </a:r>
            <a:r>
              <a:rPr lang="cs-CZ" dirty="0"/>
              <a:t>na </a:t>
            </a:r>
            <a:r>
              <a:rPr lang="cs-CZ" dirty="0" smtClean="0"/>
              <a:t>dodávkách </a:t>
            </a:r>
            <a:r>
              <a:rPr lang="cs-CZ" dirty="0"/>
              <a:t>potravin ze </a:t>
            </a:r>
            <a:r>
              <a:rPr lang="cs-CZ" dirty="0" smtClean="0"/>
              <a:t>zahraničí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Picture 10" descr="JB2f0827_korea_ma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536" y="548680"/>
            <a:ext cx="3041687" cy="185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536" y="4005064"/>
            <a:ext cx="2924455" cy="238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0581"/>
            <a:ext cx="1232396" cy="61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909" y="2254309"/>
            <a:ext cx="1216091" cy="81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8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Lidská </a:t>
            </a:r>
            <a:r>
              <a:rPr lang="cs-CZ" dirty="0" smtClean="0"/>
              <a:t>práva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 smtClean="0"/>
              <a:t>Severní </a:t>
            </a:r>
            <a:r>
              <a:rPr lang="cs-CZ" dirty="0"/>
              <a:t>Korea </a:t>
            </a:r>
            <a:r>
              <a:rPr lang="cs-CZ" dirty="0" smtClean="0"/>
              <a:t>- soustavně </a:t>
            </a:r>
            <a:r>
              <a:rPr lang="cs-CZ" dirty="0"/>
              <a:t>porušována lidská </a:t>
            </a:r>
            <a:r>
              <a:rPr lang="cs-CZ" dirty="0" smtClean="0"/>
              <a:t>práva</a:t>
            </a:r>
          </a:p>
          <a:p>
            <a:pPr marL="0" indent="0">
              <a:buNone/>
            </a:pPr>
            <a:r>
              <a:rPr lang="cs-CZ" dirty="0" smtClean="0"/>
              <a:t>Severní </a:t>
            </a:r>
            <a:r>
              <a:rPr lang="cs-CZ" dirty="0"/>
              <a:t>Korea je obviňována ze zřizování koncentračních </a:t>
            </a:r>
            <a:r>
              <a:rPr lang="cs-CZ" dirty="0" smtClean="0"/>
              <a:t>táborů</a:t>
            </a:r>
            <a:r>
              <a:rPr lang="cs-CZ" dirty="0"/>
              <a:t> </a:t>
            </a:r>
            <a:r>
              <a:rPr lang="cs-CZ" dirty="0" smtClean="0"/>
              <a:t>–  </a:t>
            </a:r>
            <a:r>
              <a:rPr lang="cs-CZ" dirty="0"/>
              <a:t>v koncentračním táboře </a:t>
            </a:r>
            <a:r>
              <a:rPr lang="cs-CZ" dirty="0" err="1"/>
              <a:t>Jodok</a:t>
            </a:r>
            <a:r>
              <a:rPr lang="cs-CZ" dirty="0"/>
              <a:t> je v roce 2011 zadržováno asi 200 000 </a:t>
            </a:r>
            <a:r>
              <a:rPr lang="cs-CZ" dirty="0" smtClean="0"/>
              <a:t>lidí – do tábora </a:t>
            </a:r>
            <a:r>
              <a:rPr lang="cs-CZ" dirty="0"/>
              <a:t>jsou spolu s „třídními nepřáteli“ zavírány i jejich děti a další příbuzní 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Všechna </a:t>
            </a:r>
            <a:r>
              <a:rPr lang="cs-CZ" dirty="0"/>
              <a:t>média jsou státní a jsou </a:t>
            </a:r>
            <a:r>
              <a:rPr lang="cs-CZ" dirty="0" smtClean="0"/>
              <a:t>cenzurována</a:t>
            </a:r>
          </a:p>
          <a:p>
            <a:pPr marL="0" indent="0">
              <a:buNone/>
            </a:pPr>
            <a:r>
              <a:rPr lang="cs-CZ" dirty="0" smtClean="0"/>
              <a:t>Reklama </a:t>
            </a:r>
            <a:r>
              <a:rPr lang="cs-CZ" dirty="0"/>
              <a:t>se do této země dostala poprvé až v roce 2008. Na běžné obyvatele to </a:t>
            </a:r>
            <a:r>
              <a:rPr lang="cs-CZ" dirty="0" smtClean="0"/>
              <a:t>nemá </a:t>
            </a:r>
            <a:r>
              <a:rPr lang="cs-CZ" dirty="0"/>
              <a:t>vliv, </a:t>
            </a:r>
            <a:r>
              <a:rPr lang="cs-CZ" dirty="0" smtClean="0"/>
              <a:t>často nevědí, jak </a:t>
            </a:r>
            <a:r>
              <a:rPr lang="cs-CZ" dirty="0"/>
              <a:t>taková televize </a:t>
            </a:r>
            <a:r>
              <a:rPr lang="cs-CZ" dirty="0" smtClean="0"/>
              <a:t>vypadá</a:t>
            </a:r>
          </a:p>
          <a:p>
            <a:pPr marL="0" indent="0">
              <a:buNone/>
            </a:pPr>
            <a:r>
              <a:rPr lang="cs-CZ" dirty="0" smtClean="0"/>
              <a:t>Fastfood</a:t>
            </a:r>
            <a:r>
              <a:rPr lang="cs-CZ" dirty="0"/>
              <a:t> byl dlouho zakázán jako západní zhýčkanost. Kolem roku 2009 bylo však v jednom obchodě v hlavním městě povoleno koupit si párek v rohlíku 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1520428" cy="76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144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Současnost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http://www.lidovky.cz/severni-korea-0da-/zpravy-svet.aspx?klic=218041</a:t>
            </a:r>
            <a:endParaRPr lang="cs-CZ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92898"/>
            <a:ext cx="6890038" cy="388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117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</TotalTime>
  <Words>553</Words>
  <Application>Microsoft Office PowerPoint</Application>
  <PresentationFormat>Předvádění na obrazovce (4:3)</PresentationFormat>
  <Paragraphs>110</Paragraphs>
  <Slides>17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2" baseType="lpstr">
      <vt:lpstr>Arial</vt:lpstr>
      <vt:lpstr>Calibri</vt:lpstr>
      <vt:lpstr>Georgia</vt:lpstr>
      <vt:lpstr>Times New Roman</vt:lpstr>
      <vt:lpstr>Motiv sady Office</vt:lpstr>
      <vt:lpstr>Svět po 2. světové válce</vt:lpstr>
      <vt:lpstr>Rozpad koloniálního systému</vt:lpstr>
      <vt:lpstr>Rozpad koloniálního systému</vt:lpstr>
      <vt:lpstr>Vietnam</vt:lpstr>
      <vt:lpstr>Vývoj v Africe a Asii</vt:lpstr>
      <vt:lpstr>Korea</vt:lpstr>
      <vt:lpstr>Rok 1945</vt:lpstr>
      <vt:lpstr>Lidská práva</vt:lpstr>
      <vt:lpstr>Současnost</vt:lpstr>
      <vt:lpstr>Prezentace aplikace PowerPoint</vt:lpstr>
      <vt:lpstr>Prezentace aplikace PowerPoint</vt:lpstr>
      <vt:lpstr>Čína</vt:lpstr>
      <vt:lpstr>Čína</vt:lpstr>
      <vt:lpstr>Čína</vt:lpstr>
      <vt:lpstr>Čína dnes</vt:lpstr>
      <vt:lpstr>Vývoj v Africe a Asii</vt:lpstr>
      <vt:lpstr>Suezská krize U 102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aaa</dc:creator>
  <cp:lastModifiedBy>Beranová Eva , Mgr.</cp:lastModifiedBy>
  <cp:revision>63</cp:revision>
  <dcterms:created xsi:type="dcterms:W3CDTF">2013-04-04T13:22:56Z</dcterms:created>
  <dcterms:modified xsi:type="dcterms:W3CDTF">2016-03-31T17:31:40Z</dcterms:modified>
</cp:coreProperties>
</file>